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4" r:id="rId9"/>
    <p:sldId id="263" r:id="rId10"/>
    <p:sldId id="266" r:id="rId11"/>
    <p:sldId id="265" r:id="rId12"/>
    <p:sldId id="270" r:id="rId13"/>
    <p:sldId id="271" r:id="rId14"/>
    <p:sldId id="274" r:id="rId15"/>
    <p:sldId id="268" r:id="rId16"/>
    <p:sldId id="273" r:id="rId17"/>
    <p:sldId id="26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9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6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0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6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39EB268-45EE-4212-B61B-A7B4E46BBA50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DD874FB-2234-4A02-AB85-D69320D6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microsoft.com/office/2007/relationships/hdphoto" Target="../media/hdphoto12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slide" Target="slide11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7460640_The_psychosocial_impact_of_hair_loss_among_men_A_multinational_European_study" TargetMode="External"/><Relationship Id="rId3" Type="http://schemas.openxmlformats.org/officeDocument/2006/relationships/hyperlink" Target="https://www.psychologytoday.com/us/blog/the-new-brain/201104/why-we-prefer-certain-colors" TargetMode="External"/><Relationship Id="rId7" Type="http://schemas.openxmlformats.org/officeDocument/2006/relationships/hyperlink" Target="https://scholar.harvard.edu/files/matthewclair/files/sociology_of_racism_clairandenis_2015.pdf" TargetMode="External"/><Relationship Id="rId2" Type="http://schemas.openxmlformats.org/officeDocument/2006/relationships/hyperlink" Target="https://www.gcimagazine.com/marketstrends/segments/hair/The-US-Hair-Loss-Treatment-Industry-to-Earn-36-billion-in-2016-40748226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.brooklyn.cuny.edu/english/melani/cs6/other.html" TargetMode="External"/><Relationship Id="rId5" Type="http://schemas.openxmlformats.org/officeDocument/2006/relationships/hyperlink" Target="http://www.wstudies.pitt.edu/blogs/jtf18/women-media-unhealthy-and-unattainable-standards" TargetMode="External"/><Relationship Id="rId4" Type="http://schemas.openxmlformats.org/officeDocument/2006/relationships/hyperlink" Target="https://www.verywellmind.com/color-psychology-2795824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market.com/WinchesterLambourne/752933-Superhero-clip-art-comic-book" TargetMode="External"/><Relationship Id="rId3" Type="http://schemas.openxmlformats.org/officeDocument/2006/relationships/hyperlink" Target="https://steamcommunity.com/sharedfiles/filedetails/?id=1468975560" TargetMode="External"/><Relationship Id="rId7" Type="http://schemas.openxmlformats.org/officeDocument/2006/relationships/hyperlink" Target="https://cals.org/event/superhero-society/2018-11-13/" TargetMode="External"/><Relationship Id="rId2" Type="http://schemas.openxmlformats.org/officeDocument/2006/relationships/hyperlink" Target="https://www.kaggle.com/claudiodavi/superhero-set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ll.alphacoders.com/big.php?i=478242&amp;lang=Chinese" TargetMode="External"/><Relationship Id="rId5" Type="http://schemas.openxmlformats.org/officeDocument/2006/relationships/hyperlink" Target="https://www.quora.com/Who-are-some-brunette-female-superheroes" TargetMode="External"/><Relationship Id="rId10" Type="http://schemas.openxmlformats.org/officeDocument/2006/relationships/hyperlink" Target="https://www.empireonline.com/movies/features/best-superhero-movies-netflix/" TargetMode="External"/><Relationship Id="rId4" Type="http://schemas.openxmlformats.org/officeDocument/2006/relationships/hyperlink" Target="https://filmschoolrejects.com/51-best-superhero-movies-ever/" TargetMode="External"/><Relationship Id="rId9" Type="http://schemas.openxmlformats.org/officeDocument/2006/relationships/hyperlink" Target="http://superheroseries.co.uk/celebrity-superhero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eektyrant.com/news/marvel-superheroes-height-comparison-chart" TargetMode="External"/><Relationship Id="rId3" Type="http://schemas.openxmlformats.org/officeDocument/2006/relationships/hyperlink" Target="http://brutalgamer.com/2016/03/31/batman-character-encyclopedia-book-review/" TargetMode="External"/><Relationship Id="rId7" Type="http://schemas.openxmlformats.org/officeDocument/2006/relationships/hyperlink" Target="https://www.denofgeek.com/us/books-comics/justice-league/169666/geoff-johns-on-real-villains-behind-trinity-war-and-forever-evil" TargetMode="External"/><Relationship Id="rId2" Type="http://schemas.openxmlformats.org/officeDocument/2006/relationships/hyperlink" Target="https://www.schoolspecialty.com/name-tags-name-plates-15740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yung.com/superheroes-wallpapers.html" TargetMode="External"/><Relationship Id="rId5" Type="http://schemas.openxmlformats.org/officeDocument/2006/relationships/hyperlink" Target="https://www.desktopbackground.org/wallpaper/superhero-backgrounds-new-york-party-entertainment-791985" TargetMode="External"/><Relationship Id="rId10" Type="http://schemas.openxmlformats.org/officeDocument/2006/relationships/hyperlink" Target="https://forums.creativecow.net/docs/forums/post.php?forumid=244&amp;postid=865711&amp;univpostid=865711&amp;pview=t" TargetMode="External"/><Relationship Id="rId4" Type="http://schemas.openxmlformats.org/officeDocument/2006/relationships/hyperlink" Target="https://www.dhgate.com/product/super-hero-spider-man-breaking-wall-3d-effect/390294882.html" TargetMode="External"/><Relationship Id="rId9" Type="http://schemas.openxmlformats.org/officeDocument/2006/relationships/hyperlink" Target="https://www.dreamstime.com/superhero-couple-male-female-superheroes-posing-front-light-isolated-superhero-couple-male-female-superheroes-image1099892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laudiodavi/superhero-set/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slide" Target="slide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6350" ty="-127000" sx="65000" sy="6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45A06-EFDB-4B3B-9C0F-BEDF644F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588"/>
            <a:ext cx="12192000" cy="5378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901C-F249-4D85-8FAD-88A5AA7C4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287901"/>
            <a:ext cx="9966960" cy="3035808"/>
          </a:xfrm>
          <a:effectLst>
            <a:outerShdw blurRad="152400" dist="317500" dir="5400000" sx="90000" sy="-19000" rotWithShape="0">
              <a:srgbClr val="0070C0">
                <a:alpha val="15000"/>
              </a:srgb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prstMaterial="dkEdge"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Look of a Superhero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5AD48-E6D8-42E2-A3A6-D79BDD64B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97" y="5425777"/>
            <a:ext cx="7891272" cy="1069848"/>
          </a:xfrm>
        </p:spPr>
        <p:txBody>
          <a:bodyPr/>
          <a:lstStyle/>
          <a:p>
            <a:r>
              <a:rPr lang="en-US" dirty="0"/>
              <a:t>By Sardeep Virk</a:t>
            </a:r>
          </a:p>
        </p:txBody>
      </p:sp>
    </p:spTree>
    <p:extLst>
      <p:ext uri="{BB962C8B-B14F-4D97-AF65-F5344CB8AC3E}">
        <p14:creationId xmlns:p14="http://schemas.microsoft.com/office/powerpoint/2010/main" val="422757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68A646-2B3E-4433-9A8D-2C184EA5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1837">
            <a:off x="-1006643" y="4377490"/>
            <a:ext cx="3676520" cy="4595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C1A4D-58CB-42A0-8BF2-0F1B0435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59" y="182685"/>
            <a:ext cx="10058400" cy="1609344"/>
          </a:xfrm>
        </p:spPr>
        <p:txBody>
          <a:bodyPr/>
          <a:lstStyle/>
          <a:p>
            <a:r>
              <a:rPr lang="en-US" dirty="0"/>
              <a:t>Skin Color</a:t>
            </a:r>
          </a:p>
        </p:txBody>
      </p:sp>
      <p:pic>
        <p:nvPicPr>
          <p:cNvPr id="5" name="Content Placeholder 4">
            <a:hlinkClick r:id="rId3" action="ppaction://hlinksldjump"/>
            <a:extLst>
              <a:ext uri="{FF2B5EF4-FFF2-40B4-BE49-F238E27FC236}">
                <a16:creationId xmlns:a16="http://schemas.microsoft.com/office/drawing/2014/main" id="{67E01318-255B-4B9A-B8CB-31ACA017D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6734"/>
            <a:ext cx="7884559" cy="58435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A767-A638-4D53-9C71-C2B613CB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436" y="1571990"/>
            <a:ext cx="3480167" cy="3977640"/>
          </a:xfrm>
        </p:spPr>
        <p:txBody>
          <a:bodyPr>
            <a:normAutofit/>
          </a:bodyPr>
          <a:lstStyle/>
          <a:p>
            <a:r>
              <a:rPr lang="en-US" dirty="0"/>
              <a:t>Most notable colors were blue, red, grey, and green since majority of superheroes are these colors. </a:t>
            </a:r>
          </a:p>
          <a:p>
            <a:r>
              <a:rPr lang="en-US" dirty="0"/>
              <a:t>Grey superheroes illustrate more of a chance in being bad. </a:t>
            </a:r>
          </a:p>
          <a:p>
            <a:r>
              <a:rPr lang="en-US" dirty="0"/>
              <a:t>Black superhero is likely to align as bad, the n value in only one.</a:t>
            </a:r>
          </a:p>
        </p:txBody>
      </p:sp>
    </p:spTree>
    <p:extLst>
      <p:ext uri="{BB962C8B-B14F-4D97-AF65-F5344CB8AC3E}">
        <p14:creationId xmlns:p14="http://schemas.microsoft.com/office/powerpoint/2010/main" val="10723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865F88-BEEC-4C4D-A604-CC4252A73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45"/>
            <a:ext cx="14593889" cy="10053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626AC-1E97-466B-9DF5-C176D641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6" y="3754878"/>
            <a:ext cx="5290256" cy="29784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64C65-281F-4099-8CC3-25CBAEBF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92" y="124709"/>
            <a:ext cx="10058400" cy="1609344"/>
          </a:xfrm>
        </p:spPr>
        <p:txBody>
          <a:bodyPr/>
          <a:lstStyle/>
          <a:p>
            <a:r>
              <a:rPr lang="en-US" dirty="0"/>
              <a:t>Race</a:t>
            </a:r>
          </a:p>
        </p:txBody>
      </p:sp>
      <p:pic>
        <p:nvPicPr>
          <p:cNvPr id="5" name="Content Placeholder 4">
            <a:hlinkClick r:id="rId6" action="ppaction://hlinksldjump"/>
            <a:extLst>
              <a:ext uri="{FF2B5EF4-FFF2-40B4-BE49-F238E27FC236}">
                <a16:creationId xmlns:a16="http://schemas.microsoft.com/office/drawing/2014/main" id="{FB0E34CB-B91F-48E1-9EDF-3E802C951A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51" y="171077"/>
            <a:ext cx="6514023" cy="65077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9C51D-8391-4347-83D9-E14855A2D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9826" y="1436146"/>
            <a:ext cx="4754880" cy="3977640"/>
          </a:xfrm>
        </p:spPr>
        <p:txBody>
          <a:bodyPr/>
          <a:lstStyle/>
          <a:p>
            <a:r>
              <a:rPr lang="en-US" dirty="0"/>
              <a:t>Humans and Mutants trend more likely to be good</a:t>
            </a:r>
          </a:p>
          <a:p>
            <a:r>
              <a:rPr lang="en-US" dirty="0"/>
              <a:t>Gods and Machine/Droids trend more likely to be bad.</a:t>
            </a:r>
          </a:p>
          <a:p>
            <a:r>
              <a:rPr lang="en-US" dirty="0"/>
              <a:t>Humans and Mutants possess the smallest range for good alignment</a:t>
            </a:r>
          </a:p>
        </p:txBody>
      </p:sp>
    </p:spTree>
    <p:extLst>
      <p:ext uri="{BB962C8B-B14F-4D97-AF65-F5344CB8AC3E}">
        <p14:creationId xmlns:p14="http://schemas.microsoft.com/office/powerpoint/2010/main" val="34277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86AF7-05C1-49ED-9C67-5327F7985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683"/>
            <a:ext cx="12192000" cy="51003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EDB21-75FA-4944-A89E-3203932E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148339"/>
            <a:ext cx="10058400" cy="1609344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01E3-7B7F-4C43-9D75-E1E4D02D7E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 Gender + Race + Skin color + Hair + Height + Weight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Y= Good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= 0.966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55A42E-6A7F-43DD-B01F-7F17E18D6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1389"/>
              </p:ext>
            </p:extLst>
          </p:nvPr>
        </p:nvGraphicFramePr>
        <p:xfrm>
          <a:off x="6894576" y="1757683"/>
          <a:ext cx="3706238" cy="397764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{35758FB7-9AC5-4552-8A53-C91805E547FA}</a:tableStyleId>
              </a:tblPr>
              <a:tblGrid>
                <a:gridCol w="2178995">
                  <a:extLst>
                    <a:ext uri="{9D8B030D-6E8A-4147-A177-3AD203B41FA5}">
                      <a16:colId xmlns:a16="http://schemas.microsoft.com/office/drawing/2014/main" val="728679061"/>
                    </a:ext>
                  </a:extLst>
                </a:gridCol>
                <a:gridCol w="1527243">
                  <a:extLst>
                    <a:ext uri="{9D8B030D-6E8A-4147-A177-3AD203B41FA5}">
                      <a16:colId xmlns:a16="http://schemas.microsoft.com/office/drawing/2014/main" val="2269699023"/>
                    </a:ext>
                  </a:extLst>
                </a:gridCol>
              </a:tblGrid>
              <a:tr h="4972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Importance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1719778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Hair_Hair</a:t>
                      </a:r>
                      <a:endParaRPr lang="en-US" b="1" dirty="0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0.099285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71382826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Skin </a:t>
                      </a:r>
                      <a:r>
                        <a:rPr lang="en-US" dirty="0" err="1">
                          <a:effectLst/>
                        </a:rPr>
                        <a:t>color_red</a:t>
                      </a:r>
                      <a:endParaRPr lang="en-US" b="1" dirty="0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0.062541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2478957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Weight2_Small</a:t>
                      </a:r>
                      <a:endParaRPr lang="en-US" b="1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0.062228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8511123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Hair_No Hair</a:t>
                      </a:r>
                      <a:endParaRPr lang="en-US" b="1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0.060636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58098573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Skin color_green</a:t>
                      </a:r>
                      <a:endParaRPr lang="en-US" b="1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0.053897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8321365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Race_Alien</a:t>
                      </a:r>
                      <a:endParaRPr lang="en-US" b="1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0.050710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5309277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Race_Mutant</a:t>
                      </a:r>
                      <a:endParaRPr lang="en-US" b="1" dirty="0">
                        <a:effectLst/>
                      </a:endParaRP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0.047263</a:t>
                      </a:r>
                    </a:p>
                  </a:txBody>
                  <a:tcPr marL="57150" marR="57150" marT="57150" marB="5715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4268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186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E1EFBC-15F2-4195-87DB-ED61E457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732" y="5217916"/>
            <a:ext cx="1722073" cy="1634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68DDD4-DC81-4919-9E8B-7B11AEE2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Commentary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CA61C4-27E2-466E-8734-C60EF4335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Hair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850D-BC3D-4AAB-B2C6-F0AB6807FF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to Global cosmetic industry, hair loss industry profits at $3.6 billion in 2016 and projected to flourish over next five years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survey study from Current Medical Research and Opinion, researchers discovered 70% of men associated hair with their image and 62% with their self-esteem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99DA5C-EEBE-496D-B9B9-D9B72D634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5" action="ppaction://hlinksldjump"/>
              </a:rPr>
              <a:t>Color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C7A6E59-7EA8-41F8-9125-A55C51D990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to Dr. Fields from Psychology Today, color preferences are rooted to emotional responses for humans.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to Kendra Cherry from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VerywellMind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color based purchases linked to what the individual is trying to project: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car - bold, power, action, confidence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Grey car – not stand out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car – dependable and trustworthy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23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4E749F-35CB-4974-8755-3EF9348E6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927" y="5223753"/>
            <a:ext cx="1722073" cy="1634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68DDD4-DC81-4919-9E8B-7B11AEE2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Commentary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DE491-1CF7-4159-B95D-DEC48A786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Weight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850D-BC3D-4AAB-B2C6-F0AB6807FF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 in an article from University of Pittsburg, body image is heavily impacted through media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 = muscular; be feared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= tiny, waif like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Living up to such ideals dangerous for impressionable teens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Boys: at risk by abusing nutritional supplements, being feared possible mental health issues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Girl: at risk of eating disorders(anorexia); websites such as pro-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nation is bad (thinspiration= bad)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29D04-6617-4073-AF2B-2C1E65E0D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5" action="ppaction://hlinksldjump"/>
              </a:rPr>
              <a:t>Race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B0080-DACB-49E9-9EDD-BDF4D15D5F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to Matthew Clair and Jeffery S. Denis, race is understood as a social construct by social scientists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race evolved over years to include biological differences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 a segment from The City of University of New York, the concept of the other is of an individual on belonging to the group, is different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4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8F51C0-138E-4F16-8E97-124FA121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8617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68DDD4-DC81-4919-9E8B-7B11AEE2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850D-BC3D-4AAB-B2C6-F0AB6807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6" y="2093976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and small superheroes trend more likely to be good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Having hair trends good as well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Females trend more likely to be good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Grey spectrum skin colors trend more likely to bad and have a greater range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and Mutant races trend more likely to be good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import features for prediction good alignment were: hair, skin color, weight, and race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world application: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Fighting stereotypes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at beauty norms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Superhero creation</a:t>
            </a:r>
          </a:p>
        </p:txBody>
      </p:sp>
    </p:spTree>
    <p:extLst>
      <p:ext uri="{BB962C8B-B14F-4D97-AF65-F5344CB8AC3E}">
        <p14:creationId xmlns:p14="http://schemas.microsoft.com/office/powerpoint/2010/main" val="10260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5B52-DA30-45FD-AD12-0A5B2FCA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98" y="0"/>
            <a:ext cx="9769813" cy="1371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4074-347B-4911-97E3-5D56DF4C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3" y="1128409"/>
            <a:ext cx="10768519" cy="533075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19632F-9DD5-48A1-A760-42079AF0002E}"/>
              </a:ext>
            </a:extLst>
          </p:cNvPr>
          <p:cNvSpPr txBox="1">
            <a:spLocks/>
          </p:cNvSpPr>
          <p:nvPr/>
        </p:nvSpPr>
        <p:spPr>
          <a:xfrm>
            <a:off x="804153" y="1280809"/>
            <a:ext cx="10768519" cy="5330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(2019, December 19). The US Hair Loss Treatment Industry to Earn $3.6 Billion in 2016. Retrieved from </a:t>
            </a:r>
            <a:r>
              <a:rPr lang="en-US" u="sng" dirty="0">
                <a:hlinkClick r:id="rId2"/>
              </a:rPr>
              <a:t>https://www.gcimagazine.com/marketstrends/segments/hair/The-US-Hair-Loss-Treatment-Industry-to-Earn-36-billion-in-2016-407482265.html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R. Douglas Fields PH.D. (2011, April 1). Why We Prefer Certain Colors. Retrieved from </a:t>
            </a:r>
            <a:r>
              <a:rPr lang="en-US" u="sng" dirty="0">
                <a:hlinkClick r:id="rId3"/>
              </a:rPr>
              <a:t>https://www.psychologytoday.com/us/blog/the-new-brain/201104/why-we-prefer-certain-colors</a:t>
            </a:r>
            <a:endParaRPr lang="en-US" dirty="0"/>
          </a:p>
          <a:p>
            <a:r>
              <a:rPr lang="en-US" dirty="0"/>
              <a:t>Kendra Cherry. (2018, September 26) Color Psychology: Does It Affect How You Feel?. Retrieved from </a:t>
            </a:r>
            <a:r>
              <a:rPr lang="en-US" u="sng" dirty="0">
                <a:hlinkClick r:id="rId4"/>
              </a:rPr>
              <a:t>https://www.verywellmind.com/color-psychology-2795824</a:t>
            </a:r>
            <a:endParaRPr lang="en-US" u="sng" dirty="0"/>
          </a:p>
          <a:p>
            <a:r>
              <a:rPr lang="en-US" dirty="0"/>
              <a:t>(2014) Women in Media: Unhealthy and Unattainable Standards. Retrieved from University of Pittsburgh: </a:t>
            </a:r>
            <a:r>
              <a:rPr lang="en-US" u="sng" dirty="0">
                <a:hlinkClick r:id="rId5"/>
              </a:rPr>
              <a:t>http://www.wstudies.pitt.edu/blogs/jtf18/women-media-unhealthy-and-unattainable-standards</a:t>
            </a:r>
            <a:r>
              <a:rPr lang="en-US" dirty="0"/>
              <a:t> </a:t>
            </a:r>
          </a:p>
          <a:p>
            <a:r>
              <a:rPr lang="en-US" dirty="0"/>
              <a:t>(2009, February 4) The Other. Retrieved from </a:t>
            </a:r>
            <a:r>
              <a:rPr lang="en-US" u="sng" dirty="0">
                <a:hlinkClick r:id="rId6"/>
              </a:rPr>
              <a:t>http://academic.brooklyn.cuny.edu/english/melani/cs6/other.html</a:t>
            </a:r>
            <a:r>
              <a:rPr lang="en-US" dirty="0"/>
              <a:t> </a:t>
            </a:r>
          </a:p>
          <a:p>
            <a:r>
              <a:rPr lang="en-US" dirty="0"/>
              <a:t>Matthew Clair, Jeffrey S. Denis. (2015). Sociology of Racism. Retrieved from </a:t>
            </a:r>
            <a:r>
              <a:rPr lang="en-US" u="sng" dirty="0">
                <a:hlinkClick r:id="rId7"/>
              </a:rPr>
              <a:t>https://scholar.harvard.edu/files/matthewclair/files/sociology_of_racism_clairandenis_2015.pdf</a:t>
            </a:r>
            <a:endParaRPr lang="en-US" u="sng" dirty="0"/>
          </a:p>
          <a:p>
            <a:r>
              <a:rPr lang="en-US" dirty="0"/>
              <a:t>Mariola Alfonso, Antonella Tosi, Hertha Richter-</a:t>
            </a:r>
            <a:r>
              <a:rPr lang="en-US" dirty="0" err="1"/>
              <a:t>Appelt</a:t>
            </a:r>
            <a:r>
              <a:rPr lang="en-US" dirty="0"/>
              <a:t>, and Miguel Sanchez Viera. (2005). The psychosocial impact of hair loss among men: A multinational European study. Current Medical Research and Opinion. Retrieved from </a:t>
            </a:r>
            <a:r>
              <a:rPr lang="en-US" u="sng" dirty="0">
                <a:hlinkClick r:id="rId8"/>
              </a:rPr>
              <a:t>https://www.researchgate.net/publication/7460640_The_psychosocial_impact_of_hair_loss_among_men_A_multinational_European_study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9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5B52-DA30-45FD-AD12-0A5B2FCA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98" y="0"/>
            <a:ext cx="9769813" cy="1371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4074-347B-4911-97E3-5D56DF4C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3" y="1128410"/>
            <a:ext cx="10768519" cy="53354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Claudio </a:t>
            </a:r>
            <a:r>
              <a:rPr lang="en-US" dirty="0" err="1"/>
              <a:t>Davi</a:t>
            </a:r>
            <a:r>
              <a:rPr lang="en-US" dirty="0"/>
              <a:t>. (2017). Super Heroes Dataset. Retrieved from Kaggle: </a:t>
            </a:r>
            <a:r>
              <a:rPr lang="en-US" u="sng" dirty="0">
                <a:hlinkClick r:id="rId2"/>
              </a:rPr>
              <a:t>https://www.kaggle.com/claudiodavi/superhero-set/home</a:t>
            </a:r>
            <a:endParaRPr lang="en-US" u="sng" dirty="0"/>
          </a:p>
          <a:p>
            <a:r>
              <a:rPr lang="en-US" dirty="0"/>
              <a:t>Superhero Image. Retrieved from </a:t>
            </a:r>
            <a:r>
              <a:rPr lang="en-US" u="sng" dirty="0">
                <a:hlinkClick r:id="rId3"/>
              </a:rPr>
              <a:t>https://steamcommunity.com/sharedfiles/filedetails/?id=1468975560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4"/>
              </a:rPr>
              <a:t>https://filmschoolrejects.com/51-best-superhero-movies-ever/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5"/>
              </a:rPr>
              <a:t>https://www.quora.com/Who-are-some-brunette-female-superheroes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6"/>
              </a:rPr>
              <a:t>https://wall.alphacoders.com/big.php?i=478242&amp;lang=Chinese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7"/>
              </a:rPr>
              <a:t>https://cals.org/event/superhero-society/2018-11-13/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8"/>
              </a:rPr>
              <a:t>https://creativemarket.com/WinchesterLambourne/752933-Superhero-clip-art-comic-book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9"/>
              </a:rPr>
              <a:t>http://superheroseries.co.uk/celebrity-superhero/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10"/>
              </a:rPr>
              <a:t>https://www.empireonline.com/movies/features/best-superhero-movies-netflix/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0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5B52-DA30-45FD-AD12-0A5B2FCA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98" y="0"/>
            <a:ext cx="9769813" cy="13716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4074-347B-4911-97E3-5D56DF4C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3" y="1128409"/>
            <a:ext cx="10768519" cy="5330757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2"/>
              </a:rPr>
              <a:t>https://www.schoolspecialty.com/name-tags-name-plates-1574080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3"/>
              </a:rPr>
              <a:t>http://brutalgamer.com/2016/03/31/batman-character-encyclopedia-book-review/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4"/>
              </a:rPr>
              <a:t>https://www.dhgate.com/product/super-hero-spider-man-breaking-wall-3d-effect/390294882.html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5"/>
              </a:rPr>
              <a:t>https://www.desktopbackground.org/wallpaper/superhero-backgrounds-new-york-party-entertainment-791985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6"/>
              </a:rPr>
              <a:t>http://fungyung.com/superheroes-wallpapers.html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7"/>
              </a:rPr>
              <a:t>https://www.denofgeek.com/us/books-comics/justice-league/169666/geoff-johns-on-real-villains-behind-trinity-war-and-forever-evil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8"/>
              </a:rPr>
              <a:t>https://geektyrant.com/news/marvel-superheroes-height-comparison-chart</a:t>
            </a:r>
            <a:br>
              <a:rPr lang="en-US" dirty="0"/>
            </a:br>
            <a:r>
              <a:rPr lang="en-US" dirty="0"/>
              <a:t> </a:t>
            </a:r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9"/>
              </a:rPr>
              <a:t>https://www.dreamstime.com/superhero-couple-male-female-superheroes-posing-front-light-isolated-superhero-couple-male-female-superheroes-image109989207</a:t>
            </a:r>
            <a:endParaRPr lang="en-US" dirty="0"/>
          </a:p>
          <a:p>
            <a:pPr lvl="0"/>
            <a:r>
              <a:rPr lang="en-US" dirty="0"/>
              <a:t>Superhero Image. Retrieved from </a:t>
            </a:r>
            <a:r>
              <a:rPr lang="en-US" u="sng" dirty="0">
                <a:hlinkClick r:id="rId10"/>
              </a:rPr>
              <a:t>https://forums.creativecow.net/docs/forums/post.php?forumid=244&amp;postid=865711&amp;univpostid=865711&amp;pview=t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18BFF-B103-443E-BD49-BCB5F7B4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84EA-C6E6-4630-AFB8-F59719CB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31620-42BA-40E0-AD89-0D7C89B6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social representation through superheroes look like?</a:t>
            </a:r>
          </a:p>
          <a:p>
            <a:r>
              <a:rPr lang="en-US" dirty="0"/>
              <a:t>What do superheroes typically look like?</a:t>
            </a:r>
          </a:p>
          <a:p>
            <a:r>
              <a:rPr lang="en-US" dirty="0"/>
              <a:t>Does appearance impact alignment?</a:t>
            </a:r>
          </a:p>
          <a:p>
            <a:r>
              <a:rPr lang="en-US" dirty="0"/>
              <a:t>What features are good predictors for superhero alignment?</a:t>
            </a:r>
          </a:p>
        </p:txBody>
      </p:sp>
    </p:spTree>
    <p:extLst>
      <p:ext uri="{BB962C8B-B14F-4D97-AF65-F5344CB8AC3E}">
        <p14:creationId xmlns:p14="http://schemas.microsoft.com/office/powerpoint/2010/main" val="1526077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3E3C5C-746E-45B1-9226-B72C7C58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EE438-E444-40B8-BD7B-E56711E8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1223F-27A4-4BBC-9BD2-94B0A6E3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 – whether a superhero is good, bad, or neutral. (For the purposed of this study, neutral will be excluded)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Dataset taken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https://www.kaggle.com/claudiodavi/superhero-set/data</a:t>
            </a:r>
            <a:endParaRPr lang="en-US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Contains 11 features and 734 superheroes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the purposes of this analysis new features were added through the process of feature creation(height2, weight2, good, bad, hair, and no hair)</a:t>
            </a:r>
          </a:p>
        </p:txBody>
      </p:sp>
    </p:spTree>
    <p:extLst>
      <p:ext uri="{BB962C8B-B14F-4D97-AF65-F5344CB8AC3E}">
        <p14:creationId xmlns:p14="http://schemas.microsoft.com/office/powerpoint/2010/main" val="1708801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6350" ty="-127000" sx="65000" sy="6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C08BFD-4D00-478B-8869-70F28475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606">
            <a:off x="4355236" y="1346013"/>
            <a:ext cx="6540650" cy="41659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2B58-51A4-4B60-AE3A-A8B6A8EC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1E16-DBC0-4A5A-A9CD-0716B0AA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Height(Tall, Short)</a:t>
            </a:r>
          </a:p>
          <a:p>
            <a:r>
              <a:rPr lang="en-US" dirty="0"/>
              <a:t>Weight(Small, Big)</a:t>
            </a:r>
          </a:p>
          <a:p>
            <a:r>
              <a:rPr lang="en-US" dirty="0"/>
              <a:t>Hair or No Hair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Race</a:t>
            </a:r>
          </a:p>
          <a:p>
            <a:r>
              <a:rPr lang="en-US" dirty="0"/>
              <a:t>Skin Color</a:t>
            </a:r>
          </a:p>
        </p:txBody>
      </p:sp>
    </p:spTree>
    <p:extLst>
      <p:ext uri="{BB962C8B-B14F-4D97-AF65-F5344CB8AC3E}">
        <p14:creationId xmlns:p14="http://schemas.microsoft.com/office/powerpoint/2010/main" val="25647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B8E3AF-D343-41CB-9B8A-EFD047165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08208">
            <a:off x="-2723401" y="-2588132"/>
            <a:ext cx="4380313" cy="2915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F0C0E-622B-4DC9-8F78-F80BB79E1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87" y="619751"/>
            <a:ext cx="4380313" cy="291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0E3E6-ABD1-44B7-B2E6-47046DCF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8" y="3806169"/>
            <a:ext cx="4380313" cy="291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B54AF-F198-4EA0-9593-5529FEB3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94" y="348507"/>
            <a:ext cx="10058400" cy="1609344"/>
          </a:xfrm>
        </p:spPr>
        <p:txBody>
          <a:bodyPr/>
          <a:lstStyle/>
          <a:p>
            <a:r>
              <a:rPr lang="en-US" dirty="0"/>
              <a:t>Feature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F557-DF1F-444B-A1E0-9E8451A80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1214" y="2304459"/>
            <a:ext cx="4754880" cy="3977640"/>
          </a:xfrm>
        </p:spPr>
        <p:txBody>
          <a:bodyPr/>
          <a:lstStyle/>
          <a:p>
            <a:pPr marL="285750" indent="-285750"/>
            <a:r>
              <a:rPr lang="en-US" dirty="0"/>
              <a:t>Tested Features are independent of one another</a:t>
            </a:r>
          </a:p>
          <a:p>
            <a:pPr marL="285750" indent="-285750"/>
            <a:r>
              <a:rPr lang="en-US" dirty="0"/>
              <a:t>Overall, test features are good choices to predict Alignment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F31CD2-F40D-4FCE-95DF-E1AD7AD7C6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64" y="1523631"/>
            <a:ext cx="5273068" cy="4243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10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D56E24-E5DA-49E8-967A-FAE136F34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431">
            <a:off x="550450" y="3075114"/>
            <a:ext cx="5114600" cy="3095964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414CB-33CA-40A4-AB3C-874D2352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87" y="81876"/>
            <a:ext cx="10058400" cy="1609344"/>
          </a:xfrm>
        </p:spPr>
        <p:txBody>
          <a:bodyPr/>
          <a:lstStyle/>
          <a:p>
            <a:r>
              <a:rPr lang="en-US" dirty="0"/>
              <a:t>Alignment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ECD4B-C71C-4779-83EB-422C16AE3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85" y="872455"/>
            <a:ext cx="6183919" cy="42362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0CDCE-E215-4B18-B1CE-31EC96F20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487" y="1548607"/>
            <a:ext cx="4754880" cy="3977640"/>
          </a:xfrm>
        </p:spPr>
        <p:txBody>
          <a:bodyPr/>
          <a:lstStyle/>
          <a:p>
            <a:r>
              <a:rPr lang="en-US" dirty="0"/>
              <a:t>Majority of superheroes trend good</a:t>
            </a:r>
          </a:p>
          <a:p>
            <a:r>
              <a:rPr lang="en-US" dirty="0"/>
              <a:t>For purposes of this analysis only looked at good and bad superheroes</a:t>
            </a:r>
          </a:p>
        </p:txBody>
      </p:sp>
    </p:spTree>
    <p:extLst>
      <p:ext uri="{BB962C8B-B14F-4D97-AF65-F5344CB8AC3E}">
        <p14:creationId xmlns:p14="http://schemas.microsoft.com/office/powerpoint/2010/main" val="1821402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B6CED5-1EBA-4EB8-8C83-4A231A15D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11" y="174235"/>
            <a:ext cx="6734052" cy="3131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8F698-704A-4958-864B-EAE4F679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3" y="0"/>
            <a:ext cx="10058400" cy="1260926"/>
          </a:xfrm>
        </p:spPr>
        <p:txBody>
          <a:bodyPr/>
          <a:lstStyle/>
          <a:p>
            <a:r>
              <a:rPr lang="en-US" dirty="0"/>
              <a:t>Height &amp; Weight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0F8610-A0A1-4844-9B3B-BE185394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90" y="5350213"/>
            <a:ext cx="4250985" cy="11246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Superheroes with a small weight and short height trend more likely to be good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A5F01-F7A6-4362-8BCC-D2EB51558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82" y="2010695"/>
            <a:ext cx="4042840" cy="4042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Content Placeholder 4">
            <a:hlinkClick r:id="rId5" action="ppaction://hlinksldjump"/>
            <a:extLst>
              <a:ext uri="{FF2B5EF4-FFF2-40B4-BE49-F238E27FC236}">
                <a16:creationId xmlns:a16="http://schemas.microsoft.com/office/drawing/2014/main" id="{67CE6276-35BE-4B21-AC57-EDEA859A42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3" y="1040959"/>
            <a:ext cx="4042840" cy="4042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6137440"/>
      </p:ext>
    </p:extLst>
  </p:cSld>
  <p:clrMapOvr>
    <a:masterClrMapping/>
  </p:clrMapOvr>
  <p:transition spd="slow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9A82C1-5941-4DBF-82A3-479F0EB4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9" y="3016098"/>
            <a:ext cx="4688732" cy="4465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4CB05-99DC-4E25-9ADD-4960F51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35" y="0"/>
            <a:ext cx="10058400" cy="1609344"/>
          </a:xfrm>
        </p:spPr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5" name="Content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22C7EB2C-33C2-4F3D-B2C4-3F3672643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65994"/>
            <a:ext cx="5569150" cy="55691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6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F7209-135D-4B10-9AA4-6C8246C7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850" y="1609344"/>
            <a:ext cx="4784452" cy="3977640"/>
          </a:xfrm>
        </p:spPr>
        <p:txBody>
          <a:bodyPr/>
          <a:lstStyle/>
          <a:p>
            <a:r>
              <a:rPr lang="en-US" dirty="0"/>
              <a:t>Females trend more likely to be good than males</a:t>
            </a:r>
          </a:p>
          <a:p>
            <a:r>
              <a:rPr lang="en-US" dirty="0"/>
              <a:t>There is a greater number of females in the good alignment</a:t>
            </a:r>
          </a:p>
        </p:txBody>
      </p:sp>
    </p:spTree>
    <p:extLst>
      <p:ext uri="{BB962C8B-B14F-4D97-AF65-F5344CB8AC3E}">
        <p14:creationId xmlns:p14="http://schemas.microsoft.com/office/powerpoint/2010/main" val="2278992903"/>
      </p:ext>
    </p:extLst>
  </p:cSld>
  <p:clrMapOvr>
    <a:masterClrMapping/>
  </p:clrMapOvr>
  <p:transition spd="slow">
    <p:cover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B31BC7-0656-45E5-A86E-2ED2EF1B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92697" y="235409"/>
            <a:ext cx="11354990" cy="6387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FC291-4924-4782-B96B-6820C557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71" y="322569"/>
            <a:ext cx="10058400" cy="1609344"/>
          </a:xfrm>
        </p:spPr>
        <p:txBody>
          <a:bodyPr/>
          <a:lstStyle/>
          <a:p>
            <a:r>
              <a:rPr lang="en-US" dirty="0"/>
              <a:t>Hair</a:t>
            </a:r>
          </a:p>
        </p:txBody>
      </p:sp>
      <p:pic>
        <p:nvPicPr>
          <p:cNvPr id="5" name="Content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B0C21C9B-31E7-4F02-8452-FCA649EC7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40" y="626402"/>
            <a:ext cx="5234389" cy="52343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D4014-1903-4350-AE65-D4C7449A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46" y="1931913"/>
            <a:ext cx="3392618" cy="4079782"/>
          </a:xfrm>
        </p:spPr>
        <p:txBody>
          <a:bodyPr/>
          <a:lstStyle/>
          <a:p>
            <a:r>
              <a:rPr lang="en-US" dirty="0"/>
              <a:t>Having hair is a key indicator for being a good superhero</a:t>
            </a:r>
          </a:p>
          <a:p>
            <a:r>
              <a:rPr lang="en-US" dirty="0"/>
              <a:t>There is a greater range of superheroes without hair than with hair in the good alignment</a:t>
            </a:r>
          </a:p>
        </p:txBody>
      </p:sp>
    </p:spTree>
    <p:extLst>
      <p:ext uri="{BB962C8B-B14F-4D97-AF65-F5344CB8AC3E}">
        <p14:creationId xmlns:p14="http://schemas.microsoft.com/office/powerpoint/2010/main" val="3991963648"/>
      </p:ext>
    </p:extLst>
  </p:cSld>
  <p:clrMapOvr>
    <a:masterClrMapping/>
  </p:clrMapOvr>
  <p:transition spd="slow">
    <p:cover dir="l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720</TotalTime>
  <Words>1278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Rockwell</vt:lpstr>
      <vt:lpstr>Rockwell Condensed</vt:lpstr>
      <vt:lpstr>Wingdings</vt:lpstr>
      <vt:lpstr>Wood Type</vt:lpstr>
      <vt:lpstr>Look of a Superhero</vt:lpstr>
      <vt:lpstr>Questions</vt:lpstr>
      <vt:lpstr>Data Background</vt:lpstr>
      <vt:lpstr>Tested Features</vt:lpstr>
      <vt:lpstr>Feature Correlation</vt:lpstr>
      <vt:lpstr>Alignment</vt:lpstr>
      <vt:lpstr>Height &amp; Weight</vt:lpstr>
      <vt:lpstr>Gender</vt:lpstr>
      <vt:lpstr>Hair</vt:lpstr>
      <vt:lpstr>Skin Color</vt:lpstr>
      <vt:lpstr>Race</vt:lpstr>
      <vt:lpstr>Random Forest</vt:lpstr>
      <vt:lpstr>Social Commentary</vt:lpstr>
      <vt:lpstr>Social Commentary</vt:lpstr>
      <vt:lpstr>Conclusion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of a Hero</dc:title>
  <dc:creator>Cocobumba Virk</dc:creator>
  <cp:lastModifiedBy>Cocobumba Virk</cp:lastModifiedBy>
  <cp:revision>92</cp:revision>
  <dcterms:created xsi:type="dcterms:W3CDTF">2018-12-03T16:52:04Z</dcterms:created>
  <dcterms:modified xsi:type="dcterms:W3CDTF">2018-12-07T18:40:13Z</dcterms:modified>
</cp:coreProperties>
</file>